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15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A8EE48-1CC7-4E53-828F-94373F57C92C}"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4E40F1-8A55-4FC2-9A0E-DBFC217A022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A8EE48-1CC7-4E53-828F-94373F57C92C}"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4E40F1-8A55-4FC2-9A0E-DBFC217A022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A8EE48-1CC7-4E53-828F-94373F57C92C}"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4E40F1-8A55-4FC2-9A0E-DBFC217A022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A8EE48-1CC7-4E53-828F-94373F57C92C}"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4E40F1-8A55-4FC2-9A0E-DBFC217A022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A8EE48-1CC7-4E53-828F-94373F57C92C}"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4E40F1-8A55-4FC2-9A0E-DBFC217A022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A8EE48-1CC7-4E53-828F-94373F57C92C}"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C4E40F1-8A55-4FC2-9A0E-DBFC217A022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A8EE48-1CC7-4E53-828F-94373F57C92C}" type="datetimeFigureOut">
              <a:rPr lang="en-US" smtClean="0"/>
              <a:pPr/>
              <a:t>12/28/2019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C4E40F1-8A55-4FC2-9A0E-DBFC217A022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A8EE48-1CC7-4E53-828F-94373F57C92C}" type="datetimeFigureOut">
              <a:rPr lang="en-US" smtClean="0"/>
              <a:pPr/>
              <a:t>12/28/2019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C4E40F1-8A55-4FC2-9A0E-DBFC217A022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A8EE48-1CC7-4E53-828F-94373F57C92C}" type="datetimeFigureOut">
              <a:rPr lang="en-US" smtClean="0"/>
              <a:pPr/>
              <a:t>12/28/2019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C4E40F1-8A55-4FC2-9A0E-DBFC217A022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A8EE48-1CC7-4E53-828F-94373F57C92C}"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C4E40F1-8A55-4FC2-9A0E-DBFC217A022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A8EE48-1CC7-4E53-828F-94373F57C92C}"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C4E40F1-8A55-4FC2-9A0E-DBFC217A022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A8EE48-1CC7-4E53-828F-94373F57C92C}" type="datetimeFigureOut">
              <a:rPr lang="en-US" smtClean="0"/>
              <a:pPr/>
              <a:t>12/28/2019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4E40F1-8A55-4FC2-9A0E-DBFC217A022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b="1" dirty="0" smtClean="0">
                <a:solidFill>
                  <a:srgbClr val="FF0000"/>
                </a:solidFill>
              </a:rPr>
              <a:t>METHODS OF REPERTORIZATION</a:t>
            </a:r>
            <a:endParaRPr lang="en-US" sz="3600" b="1" dirty="0">
              <a:solidFill>
                <a:srgbClr val="FF0000"/>
              </a:solidFill>
            </a:endParaRPr>
          </a:p>
        </p:txBody>
      </p:sp>
      <p:sp>
        <p:nvSpPr>
          <p:cNvPr id="3" name="Subtitle 2"/>
          <p:cNvSpPr>
            <a:spLocks noGrp="1"/>
          </p:cNvSpPr>
          <p:nvPr/>
        </p:nvSpPr>
        <p:spPr>
          <a:xfrm>
            <a:off x="4038600" y="4038600"/>
            <a:ext cx="3886200" cy="1752600"/>
          </a:xfrm>
          <a:prstGeom prst="rect">
            <a:avLst/>
          </a:prstGeom>
        </p:spPr>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b="1" dirty="0" smtClean="0">
                <a:solidFill>
                  <a:srgbClr val="FF0000"/>
                </a:solidFill>
              </a:rPr>
              <a:t>DR. CHANDRA HASAN.C.M, MD(</a:t>
            </a:r>
            <a:r>
              <a:rPr lang="en-US" b="1" dirty="0" err="1" smtClean="0">
                <a:solidFill>
                  <a:srgbClr val="FF0000"/>
                </a:solidFill>
              </a:rPr>
              <a:t>Hom</a:t>
            </a:r>
            <a:r>
              <a:rPr lang="en-US" b="1" dirty="0" smtClean="0">
                <a:solidFill>
                  <a:srgbClr val="FF0000"/>
                </a:solidFill>
              </a:rPr>
              <a:t>),</a:t>
            </a:r>
          </a:p>
          <a:p>
            <a:r>
              <a:rPr lang="en-US" b="1" dirty="0" smtClean="0">
                <a:solidFill>
                  <a:srgbClr val="FF0000"/>
                </a:solidFill>
              </a:rPr>
              <a:t>ASSOCIATED PROFESSOR,</a:t>
            </a:r>
          </a:p>
          <a:p>
            <a:r>
              <a:rPr lang="en-US" b="1" dirty="0" smtClean="0">
                <a:solidFill>
                  <a:srgbClr val="FF0000"/>
                </a:solidFill>
              </a:rPr>
              <a:t>DEPT OF REPERTORY,</a:t>
            </a:r>
          </a:p>
          <a:p>
            <a:r>
              <a:rPr lang="en-US" b="1" dirty="0" smtClean="0">
                <a:solidFill>
                  <a:srgbClr val="FF0000"/>
                </a:solidFill>
              </a:rPr>
              <a:t>SARADA KRISHNA HOMOEPATHIC MEDICAL COLLEGE,</a:t>
            </a:r>
          </a:p>
          <a:p>
            <a:r>
              <a:rPr lang="en-US" b="1" dirty="0" smtClean="0">
                <a:solidFill>
                  <a:srgbClr val="FF0000"/>
                </a:solidFill>
              </a:rPr>
              <a:t>KULASEKHARAM </a:t>
            </a:r>
            <a:endParaRPr lang="en-IN" b="1"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a:bodyPr>
          <a:lstStyle/>
          <a:p>
            <a:pPr>
              <a:buNone/>
            </a:pPr>
            <a:r>
              <a:rPr lang="en-US" sz="2400" dirty="0" smtClean="0">
                <a:solidFill>
                  <a:srgbClr val="002060"/>
                </a:solidFill>
              </a:rPr>
              <a:t>             Methods repertorization is a logically making use of a suitable repertory in a given case to find out the most similar medicine accurately.</a:t>
            </a:r>
          </a:p>
          <a:p>
            <a:pPr>
              <a:buNone/>
            </a:pPr>
            <a:r>
              <a:rPr lang="en-US" sz="2400" dirty="0">
                <a:solidFill>
                  <a:srgbClr val="002060"/>
                </a:solidFill>
              </a:rPr>
              <a:t> </a:t>
            </a:r>
            <a:r>
              <a:rPr lang="en-US" sz="2400" dirty="0" smtClean="0">
                <a:solidFill>
                  <a:srgbClr val="002060"/>
                </a:solidFill>
              </a:rPr>
              <a:t>           It is commonly found that, many practitioners use just one repertory for working out all types of cases. But each case has its own dimension(i.e., individuality and availability of symptoms) which decides the selection of the repertory and every repertory has it’s own method of repertorization. For effective use of repertory and to derive the maximum benefit, one must thoroughly acquaint  him self with it.</a:t>
            </a:r>
          </a:p>
          <a:p>
            <a:pPr>
              <a:buNone/>
            </a:pPr>
            <a:r>
              <a:rPr lang="en-US" sz="2400" dirty="0" smtClean="0">
                <a:solidFill>
                  <a:srgbClr val="002060"/>
                </a:solidFill>
              </a:rPr>
              <a:t>             Every repertory follows it’s own philosophy and construction, suitable for different types of cases. Methods of repertorization have been evolved as per the given philosophy under lying each repertory. Thus a case must be handled, keep in mind first and foremost the particular philosophy and construction of each repertory. </a:t>
            </a:r>
            <a:endParaRPr lang="en-US" sz="2400" dirty="0">
              <a:solidFill>
                <a:srgbClr val="00206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04800"/>
            <a:ext cx="8229600" cy="6400800"/>
          </a:xfrm>
        </p:spPr>
        <p:txBody>
          <a:bodyPr>
            <a:normAutofit/>
          </a:bodyPr>
          <a:lstStyle/>
          <a:p>
            <a:pPr>
              <a:buNone/>
            </a:pPr>
            <a:r>
              <a:rPr lang="en-US" sz="2400" dirty="0" smtClean="0">
                <a:solidFill>
                  <a:srgbClr val="002060"/>
                </a:solidFill>
              </a:rPr>
              <a:t>              Dr.B.K.Sarkar has described the following method of working out the case in various situation.</a:t>
            </a:r>
          </a:p>
          <a:p>
            <a:pPr>
              <a:buNone/>
            </a:pPr>
            <a:r>
              <a:rPr lang="en-US" sz="2400" dirty="0" smtClean="0"/>
              <a:t>       </a:t>
            </a:r>
            <a:r>
              <a:rPr lang="en-US" sz="2400" b="1" dirty="0" smtClean="0">
                <a:solidFill>
                  <a:schemeClr val="accent6">
                    <a:lumMod val="50000"/>
                  </a:schemeClr>
                </a:solidFill>
              </a:rPr>
              <a:t>1, First method </a:t>
            </a:r>
            <a:r>
              <a:rPr lang="en-US" sz="2400" b="1" dirty="0" smtClean="0">
                <a:solidFill>
                  <a:srgbClr val="002060"/>
                </a:solidFill>
              </a:rPr>
              <a:t>: Hahnemann’s and Boenninghausen’s method : </a:t>
            </a:r>
            <a:r>
              <a:rPr lang="en-US" sz="2400" dirty="0" smtClean="0">
                <a:solidFill>
                  <a:srgbClr val="002060"/>
                </a:solidFill>
              </a:rPr>
              <a:t>Where complete symptoms are available.</a:t>
            </a:r>
          </a:p>
          <a:p>
            <a:pPr>
              <a:buNone/>
            </a:pPr>
            <a:r>
              <a:rPr lang="en-US" sz="2400" b="1" dirty="0" smtClean="0">
                <a:solidFill>
                  <a:schemeClr val="accent6">
                    <a:lumMod val="50000"/>
                  </a:schemeClr>
                </a:solidFill>
              </a:rPr>
              <a:t>        2, Second method : </a:t>
            </a:r>
            <a:r>
              <a:rPr lang="en-US" sz="2400" dirty="0" smtClean="0">
                <a:solidFill>
                  <a:srgbClr val="002060"/>
                </a:solidFill>
              </a:rPr>
              <a:t>Kent’s method : Where generals (mental and physical) and particulars are available.</a:t>
            </a:r>
          </a:p>
          <a:p>
            <a:pPr>
              <a:buNone/>
            </a:pPr>
            <a:r>
              <a:rPr lang="en-US" sz="2400" b="1" dirty="0" smtClean="0">
                <a:solidFill>
                  <a:schemeClr val="accent6">
                    <a:lumMod val="50000"/>
                  </a:schemeClr>
                </a:solidFill>
              </a:rPr>
              <a:t>        3, Third method </a:t>
            </a:r>
            <a:r>
              <a:rPr lang="en-US" sz="2400" b="1" dirty="0" smtClean="0">
                <a:solidFill>
                  <a:srgbClr val="002060"/>
                </a:solidFill>
              </a:rPr>
              <a:t>: </a:t>
            </a:r>
            <a:r>
              <a:rPr lang="en-US" sz="2400" dirty="0" smtClean="0">
                <a:solidFill>
                  <a:srgbClr val="002060"/>
                </a:solidFill>
              </a:rPr>
              <a:t>Where qualified mental general symptoms are lacking. Here one starts with physical generals, and then particulars.</a:t>
            </a:r>
          </a:p>
          <a:p>
            <a:pPr>
              <a:buNone/>
            </a:pPr>
            <a:r>
              <a:rPr lang="en-US" sz="2400" b="1" dirty="0" smtClean="0">
                <a:solidFill>
                  <a:schemeClr val="accent6">
                    <a:lumMod val="50000"/>
                  </a:schemeClr>
                </a:solidFill>
              </a:rPr>
              <a:t>        4, Fourth method </a:t>
            </a:r>
            <a:r>
              <a:rPr lang="en-US" sz="2400" b="1" dirty="0" smtClean="0">
                <a:solidFill>
                  <a:srgbClr val="002060"/>
                </a:solidFill>
              </a:rPr>
              <a:t>: </a:t>
            </a:r>
            <a:r>
              <a:rPr lang="en-US" sz="2400" dirty="0" smtClean="0">
                <a:solidFill>
                  <a:srgbClr val="002060"/>
                </a:solidFill>
              </a:rPr>
              <a:t>Where qualified general symptoms are lacking. Selection of remedy is made on the basis of striking peculiar symptoms, i.e., queer, rare and strange symptoms.</a:t>
            </a:r>
          </a:p>
          <a:p>
            <a:pPr>
              <a:buNone/>
            </a:pPr>
            <a:r>
              <a:rPr lang="en-US" sz="2400" b="1" dirty="0" smtClean="0">
                <a:solidFill>
                  <a:schemeClr val="accent6">
                    <a:lumMod val="50000"/>
                  </a:schemeClr>
                </a:solidFill>
              </a:rPr>
              <a:t>         5, Fifth method </a:t>
            </a:r>
            <a:r>
              <a:rPr lang="en-US" sz="2400" b="1" dirty="0" smtClean="0">
                <a:solidFill>
                  <a:srgbClr val="002060"/>
                </a:solidFill>
              </a:rPr>
              <a:t>: </a:t>
            </a:r>
            <a:r>
              <a:rPr lang="en-US" sz="2400" dirty="0" smtClean="0">
                <a:solidFill>
                  <a:srgbClr val="002060"/>
                </a:solidFill>
              </a:rPr>
              <a:t>Where the case presents only common symptoms or pathology related symptoms, the physician make use of the following conditions, to select the repertorization method .</a:t>
            </a:r>
            <a:endParaRPr lang="en-US" sz="2400" dirty="0">
              <a:solidFill>
                <a:srgbClr val="00206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a:bodyPr>
          <a:lstStyle/>
          <a:p>
            <a:pPr>
              <a:buNone/>
            </a:pPr>
            <a:r>
              <a:rPr lang="en-US" sz="2400" dirty="0" smtClean="0">
                <a:solidFill>
                  <a:srgbClr val="002060"/>
                </a:solidFill>
              </a:rPr>
              <a:t>           a, Patient’s personal and family history.</a:t>
            </a:r>
          </a:p>
          <a:p>
            <a:pPr>
              <a:buNone/>
            </a:pPr>
            <a:r>
              <a:rPr lang="en-US" sz="2400" dirty="0" smtClean="0">
                <a:solidFill>
                  <a:srgbClr val="002060"/>
                </a:solidFill>
              </a:rPr>
              <a:t>           b, Temperament.</a:t>
            </a:r>
          </a:p>
          <a:p>
            <a:pPr>
              <a:buNone/>
            </a:pPr>
            <a:r>
              <a:rPr lang="en-US" sz="2400" dirty="0" smtClean="0">
                <a:solidFill>
                  <a:srgbClr val="002060"/>
                </a:solidFill>
              </a:rPr>
              <a:t>           c, Complection,colour,and,texure of skin.</a:t>
            </a:r>
          </a:p>
          <a:p>
            <a:pPr>
              <a:buNone/>
            </a:pPr>
            <a:r>
              <a:rPr lang="en-US" sz="2400" dirty="0" smtClean="0">
                <a:solidFill>
                  <a:srgbClr val="002060"/>
                </a:solidFill>
              </a:rPr>
              <a:t>           d, Particular organs and tissues affected.</a:t>
            </a:r>
          </a:p>
          <a:p>
            <a:pPr>
              <a:buNone/>
            </a:pPr>
            <a:r>
              <a:rPr lang="en-US" sz="2400" dirty="0" smtClean="0">
                <a:solidFill>
                  <a:srgbClr val="002060"/>
                </a:solidFill>
              </a:rPr>
              <a:t>           e, Location, character and physical aspect of lesions.</a:t>
            </a:r>
          </a:p>
          <a:p>
            <a:pPr>
              <a:buNone/>
            </a:pPr>
            <a:r>
              <a:rPr lang="en-US" sz="2400" dirty="0" smtClean="0">
                <a:solidFill>
                  <a:srgbClr val="002060"/>
                </a:solidFill>
              </a:rPr>
              <a:t>           f, Probable etiological factors.</a:t>
            </a:r>
          </a:p>
          <a:p>
            <a:pPr>
              <a:buNone/>
            </a:pPr>
            <a:r>
              <a:rPr lang="en-US" sz="2400" b="1" dirty="0" smtClean="0">
                <a:solidFill>
                  <a:schemeClr val="accent6">
                    <a:lumMod val="50000"/>
                  </a:schemeClr>
                </a:solidFill>
              </a:rPr>
              <a:t>       6, Sixth method: </a:t>
            </a:r>
            <a:r>
              <a:rPr lang="en-US" sz="2400" dirty="0" smtClean="0">
                <a:solidFill>
                  <a:srgbClr val="002060"/>
                </a:solidFill>
              </a:rPr>
              <a:t>Here the technical nosological terms are selected as main headings.</a:t>
            </a:r>
          </a:p>
          <a:p>
            <a:pPr>
              <a:buNone/>
            </a:pPr>
            <a:r>
              <a:rPr lang="en-US" sz="2400" b="1" dirty="0" smtClean="0">
                <a:solidFill>
                  <a:srgbClr val="EF1558"/>
                </a:solidFill>
              </a:rPr>
              <a:t>Modern method :</a:t>
            </a:r>
          </a:p>
          <a:p>
            <a:pPr>
              <a:buNone/>
            </a:pPr>
            <a:r>
              <a:rPr lang="en-US" sz="2400" dirty="0" smtClean="0">
                <a:solidFill>
                  <a:srgbClr val="FF0000"/>
                </a:solidFill>
              </a:rPr>
              <a:t>          </a:t>
            </a:r>
            <a:r>
              <a:rPr lang="en-US" sz="2400" b="1" dirty="0" smtClean="0">
                <a:solidFill>
                  <a:srgbClr val="FF0000"/>
                </a:solidFill>
              </a:rPr>
              <a:t>1, Boenninghausen’s method : </a:t>
            </a:r>
            <a:r>
              <a:rPr lang="en-US" sz="2400" dirty="0" smtClean="0">
                <a:solidFill>
                  <a:srgbClr val="002060"/>
                </a:solidFill>
              </a:rPr>
              <a:t>This method was evaluated by Boenninghausen, later elaborated by H.A.Roberts. Initially all the stalwarts followed this method. This method is applicable when the case is dominated by physical symptoms, which is arranged as complete symptoms, following the doctrine of grand generalization, concomittants, generals are</a:t>
            </a:r>
            <a:endParaRPr lang="en-US" sz="2400" dirty="0">
              <a:solidFill>
                <a:srgbClr val="00206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a:bodyPr>
          <a:lstStyle/>
          <a:p>
            <a:pPr>
              <a:buNone/>
            </a:pPr>
            <a:r>
              <a:rPr lang="en-US" sz="2400" dirty="0" smtClean="0"/>
              <a:t>Lacking.</a:t>
            </a:r>
          </a:p>
          <a:p>
            <a:pPr>
              <a:buNone/>
            </a:pPr>
            <a:r>
              <a:rPr lang="en-US" sz="2400" b="1" dirty="0" smtClean="0">
                <a:solidFill>
                  <a:srgbClr val="FF0000"/>
                </a:solidFill>
              </a:rPr>
              <a:t>       2, Kent’s method </a:t>
            </a:r>
            <a:r>
              <a:rPr lang="en-US" sz="2400" b="1" dirty="0" smtClean="0">
                <a:solidFill>
                  <a:srgbClr val="002060"/>
                </a:solidFill>
              </a:rPr>
              <a:t>: </a:t>
            </a:r>
            <a:r>
              <a:rPr lang="en-US" sz="2400" dirty="0" smtClean="0">
                <a:solidFill>
                  <a:srgbClr val="002060"/>
                </a:solidFill>
              </a:rPr>
              <a:t>This method is followed where the case is having more generals, mental and physical or any one of them, with characteristic particulars.</a:t>
            </a:r>
          </a:p>
          <a:p>
            <a:pPr>
              <a:buNone/>
            </a:pPr>
            <a:r>
              <a:rPr lang="en-US" sz="2400" b="1" dirty="0" smtClean="0">
                <a:solidFill>
                  <a:srgbClr val="FF0000"/>
                </a:solidFill>
              </a:rPr>
              <a:t>      3, Bogar;s method : </a:t>
            </a:r>
            <a:r>
              <a:rPr lang="en-US" sz="2400" dirty="0" smtClean="0">
                <a:solidFill>
                  <a:srgbClr val="002060"/>
                </a:solidFill>
              </a:rPr>
              <a:t>This method is useful when the case is having, causative modalities, pathological generals with concomittants.</a:t>
            </a:r>
          </a:p>
          <a:p>
            <a:pPr>
              <a:buNone/>
            </a:pPr>
            <a:r>
              <a:rPr lang="en-US" sz="2400" b="1" dirty="0" smtClean="0">
                <a:solidFill>
                  <a:srgbClr val="FF0000"/>
                </a:solidFill>
              </a:rPr>
              <a:t>      4, Clinical method : </a:t>
            </a:r>
            <a:r>
              <a:rPr lang="en-US" sz="2400" dirty="0" smtClean="0">
                <a:solidFill>
                  <a:srgbClr val="002060"/>
                </a:solidFill>
              </a:rPr>
              <a:t>This method is followed if there is more common symptoms of disease. In this cases the name of disease or a clinical rubric along with few common symptoms of disease are only available. There is lack of generals and uncommon symptoms. In such cases any repertory covering maximum symptoms can be used, may be systematic or clinical repertories.</a:t>
            </a:r>
            <a:endParaRPr lang="en-US" sz="2400" dirty="0">
              <a:solidFill>
                <a:srgbClr val="00206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TotalTime>
  <Words>576</Words>
  <Application>Microsoft Office PowerPoint</Application>
  <PresentationFormat>On-screen Show (4:3)</PresentationFormat>
  <Paragraphs>28</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METHODS OF REPERTORIZATION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METHODS OF REPERTORIZATION</dc:title>
  <dc:creator>INTEL i3</dc:creator>
  <cp:lastModifiedBy>Admin</cp:lastModifiedBy>
  <cp:revision>15</cp:revision>
  <dcterms:created xsi:type="dcterms:W3CDTF">2018-01-17T15:24:15Z</dcterms:created>
  <dcterms:modified xsi:type="dcterms:W3CDTF">2019-12-28T07:08:16Z</dcterms:modified>
</cp:coreProperties>
</file>